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Montserrat"/>
      <p:regular r:id="rId12"/>
      <p:bold r:id="rId13"/>
      <p:italic r:id="rId14"/>
      <p:boldItalic r:id="rId15"/>
    </p:embeddedFont>
    <p:embeddedFont>
      <p:font typeface="La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Montserrat-bold.fntdata"/><Relationship Id="rId12"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Italic.fntdata"/><Relationship Id="rId14" Type="http://schemas.openxmlformats.org/officeDocument/2006/relationships/font" Target="fonts/Montserrat-italic.fntdata"/><Relationship Id="rId17" Type="http://schemas.openxmlformats.org/officeDocument/2006/relationships/font" Target="fonts/Lato-bold.fntdata"/><Relationship Id="rId16" Type="http://schemas.openxmlformats.org/officeDocument/2006/relationships/font" Target="fonts/Lato-regular.fntdata"/><Relationship Id="rId5" Type="http://schemas.openxmlformats.org/officeDocument/2006/relationships/notesMaster" Target="notesMasters/notesMaster1.xml"/><Relationship Id="rId19" Type="http://schemas.openxmlformats.org/officeDocument/2006/relationships/font" Target="fonts/Lato-boldItalic.fntdata"/><Relationship Id="rId6" Type="http://schemas.openxmlformats.org/officeDocument/2006/relationships/slide" Target="slides/slide1.xml"/><Relationship Id="rId18"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s>
</file>

<file path=ppt/media/image1.gif>
</file>

<file path=ppt/media/image2.png>
</file>

<file path=ppt/media/image3.gif>
</file>

<file path=ppt/media/image4.g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58a045f0fd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58a045f0fd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58a045f0fd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58a045f0fd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58a045f0fd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58a045f0fd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58a045f0fd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58a045f0fd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58a045f0fd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58a045f0fd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rgbClr val="000000"/>
              </a:buClr>
              <a:buSzPct val="86666"/>
              <a:buFont typeface="Arial"/>
              <a:buNone/>
            </a:pPr>
            <a:r>
              <a:rPr lang="en" sz="6000">
                <a:solidFill>
                  <a:srgbClr val="000000"/>
                </a:solidFill>
                <a:latin typeface="Century"/>
                <a:ea typeface="Century"/>
                <a:cs typeface="Century"/>
                <a:sym typeface="Century"/>
              </a:rPr>
              <a:t>Deep </a:t>
            </a:r>
            <a:endParaRPr sz="6000">
              <a:solidFill>
                <a:srgbClr val="000000"/>
              </a:solidFill>
              <a:latin typeface="Century"/>
              <a:ea typeface="Century"/>
              <a:cs typeface="Century"/>
              <a:sym typeface="Century"/>
            </a:endParaRPr>
          </a:p>
          <a:p>
            <a:pPr indent="0" lvl="0" marL="0" rtl="0" algn="ctr">
              <a:spcBef>
                <a:spcPts val="0"/>
              </a:spcBef>
              <a:spcAft>
                <a:spcPts val="0"/>
              </a:spcAft>
              <a:buClr>
                <a:srgbClr val="000000"/>
              </a:buClr>
              <a:buSzPct val="86666"/>
              <a:buFont typeface="Arial"/>
              <a:buNone/>
            </a:pPr>
            <a:r>
              <a:rPr lang="en" sz="6000">
                <a:solidFill>
                  <a:srgbClr val="000000"/>
                </a:solidFill>
                <a:latin typeface="Century"/>
                <a:ea typeface="Century"/>
                <a:cs typeface="Century"/>
                <a:sym typeface="Century"/>
              </a:rPr>
              <a:t>Learning</a:t>
            </a:r>
            <a:endParaRPr sz="6000">
              <a:latin typeface="Century"/>
              <a:ea typeface="Century"/>
              <a:cs typeface="Century"/>
              <a:sym typeface="Century"/>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Suraj Honkamble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41" name="Google Shape;141;p14"/>
          <p:cNvSpPr txBox="1"/>
          <p:nvPr>
            <p:ph idx="1" type="body"/>
          </p:nvPr>
        </p:nvSpPr>
        <p:spPr>
          <a:xfrm>
            <a:off x="1297500" y="281825"/>
            <a:ext cx="7038900" cy="47091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2800">
                <a:solidFill>
                  <a:srgbClr val="000000"/>
                </a:solidFill>
                <a:latin typeface="Century"/>
                <a:ea typeface="Century"/>
                <a:cs typeface="Century"/>
                <a:sym typeface="Century"/>
              </a:rPr>
              <a:t>Deep Learning</a:t>
            </a:r>
            <a:endParaRPr sz="2800">
              <a:solidFill>
                <a:srgbClr val="000000"/>
              </a:solidFill>
              <a:latin typeface="Century"/>
              <a:ea typeface="Century"/>
              <a:cs typeface="Century"/>
              <a:sym typeface="Century"/>
            </a:endParaRPr>
          </a:p>
          <a:p>
            <a:pPr indent="0" lvl="0" marL="0" rtl="0" algn="l">
              <a:lnSpc>
                <a:spcPct val="100000"/>
              </a:lnSpc>
              <a:spcBef>
                <a:spcPts val="0"/>
              </a:spcBef>
              <a:spcAft>
                <a:spcPts val="0"/>
              </a:spcAft>
              <a:buNone/>
            </a:pPr>
            <a:r>
              <a:t/>
            </a:r>
            <a:endParaRPr sz="2800">
              <a:solidFill>
                <a:srgbClr val="000000"/>
              </a:solidFill>
              <a:latin typeface="Century"/>
              <a:ea typeface="Century"/>
              <a:cs typeface="Century"/>
              <a:sym typeface="Century"/>
            </a:endParaRPr>
          </a:p>
          <a:p>
            <a:pPr indent="0" lvl="0" marL="0" rtl="0" algn="l">
              <a:spcBef>
                <a:spcPts val="0"/>
              </a:spcBef>
              <a:spcAft>
                <a:spcPts val="0"/>
              </a:spcAft>
              <a:buNone/>
            </a:pPr>
            <a:r>
              <a:rPr lang="en" sz="1400">
                <a:solidFill>
                  <a:srgbClr val="000000"/>
                </a:solidFill>
                <a:highlight>
                  <a:schemeClr val="lt1"/>
                </a:highlight>
                <a:latin typeface="Century"/>
                <a:ea typeface="Century"/>
                <a:cs typeface="Century"/>
                <a:sym typeface="Century"/>
              </a:rPr>
              <a:t>Deep Learning is a subfield of machine learning related to algorithms called neural networks.</a:t>
            </a:r>
            <a:endParaRPr sz="1400">
              <a:solidFill>
                <a:srgbClr val="000000"/>
              </a:solidFill>
              <a:highlight>
                <a:schemeClr val="lt1"/>
              </a:highlight>
              <a:latin typeface="Century"/>
              <a:ea typeface="Century"/>
              <a:cs typeface="Century"/>
              <a:sym typeface="Century"/>
            </a:endParaRPr>
          </a:p>
          <a:p>
            <a:pPr indent="0" lvl="0" marL="0" rtl="0" algn="l">
              <a:spcBef>
                <a:spcPts val="1200"/>
              </a:spcBef>
              <a:spcAft>
                <a:spcPts val="0"/>
              </a:spcAft>
              <a:buNone/>
            </a:pPr>
            <a:r>
              <a:rPr lang="en" sz="1400">
                <a:solidFill>
                  <a:srgbClr val="000000"/>
                </a:solidFill>
                <a:highlight>
                  <a:schemeClr val="lt1"/>
                </a:highlight>
                <a:latin typeface="Century"/>
                <a:ea typeface="Century"/>
                <a:cs typeface="Century"/>
                <a:sym typeface="Century"/>
              </a:rPr>
              <a:t>Simply put, deep learning tries to learn from data using neural networks with more neurons, layers, and interconnections.</a:t>
            </a:r>
            <a:endParaRPr sz="1400">
              <a:solidFill>
                <a:srgbClr val="000000"/>
              </a:solidFill>
              <a:highlight>
                <a:schemeClr val="lt1"/>
              </a:highlight>
              <a:latin typeface="Century"/>
              <a:ea typeface="Century"/>
              <a:cs typeface="Century"/>
              <a:sym typeface="Century"/>
            </a:endParaRPr>
          </a:p>
          <a:p>
            <a:pPr indent="0" lvl="0" marL="0" rtl="0" algn="l">
              <a:spcBef>
                <a:spcPts val="1200"/>
              </a:spcBef>
              <a:spcAft>
                <a:spcPts val="0"/>
              </a:spcAft>
              <a:buNone/>
            </a:pPr>
            <a:r>
              <a:t/>
            </a:r>
            <a:endParaRPr sz="1400">
              <a:solidFill>
                <a:srgbClr val="000000"/>
              </a:solidFill>
              <a:highlight>
                <a:schemeClr val="lt1"/>
              </a:highlight>
              <a:latin typeface="Century"/>
              <a:ea typeface="Century"/>
              <a:cs typeface="Century"/>
              <a:sym typeface="Century"/>
            </a:endParaRPr>
          </a:p>
        </p:txBody>
      </p:sp>
      <p:pic>
        <p:nvPicPr>
          <p:cNvPr id="142" name="Google Shape;142;p14"/>
          <p:cNvPicPr preferRelativeResize="0"/>
          <p:nvPr/>
        </p:nvPicPr>
        <p:blipFill rotWithShape="1">
          <a:blip r:embed="rId3">
            <a:alphaModFix/>
          </a:blip>
          <a:srcRect b="0" l="0" r="0" t="0"/>
          <a:stretch/>
        </p:blipFill>
        <p:spPr>
          <a:xfrm>
            <a:off x="2976750" y="2477625"/>
            <a:ext cx="3517200" cy="1921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48" name="Google Shape;148;p15"/>
          <p:cNvSpPr txBox="1"/>
          <p:nvPr>
            <p:ph idx="1" type="body"/>
          </p:nvPr>
        </p:nvSpPr>
        <p:spPr>
          <a:xfrm>
            <a:off x="1297500" y="317075"/>
            <a:ext cx="7038900" cy="46971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2800">
                <a:solidFill>
                  <a:srgbClr val="000000"/>
                </a:solidFill>
                <a:latin typeface="Century"/>
                <a:ea typeface="Century"/>
                <a:cs typeface="Century"/>
                <a:sym typeface="Century"/>
              </a:rPr>
              <a:t>Artificial Neural Networks</a:t>
            </a:r>
            <a:endParaRPr sz="2800">
              <a:solidFill>
                <a:srgbClr val="000000"/>
              </a:solidFill>
              <a:latin typeface="Century"/>
              <a:ea typeface="Century"/>
              <a:cs typeface="Century"/>
              <a:sym typeface="Century"/>
            </a:endParaRPr>
          </a:p>
          <a:p>
            <a:pPr indent="0" lvl="0" marL="0" rtl="0" algn="l">
              <a:lnSpc>
                <a:spcPct val="100000"/>
              </a:lnSpc>
              <a:spcBef>
                <a:spcPts val="0"/>
              </a:spcBef>
              <a:spcAft>
                <a:spcPts val="0"/>
              </a:spcAft>
              <a:buNone/>
            </a:pPr>
            <a:r>
              <a:t/>
            </a:r>
            <a:endParaRPr sz="2800">
              <a:solidFill>
                <a:srgbClr val="000000"/>
              </a:solidFill>
              <a:latin typeface="Century"/>
              <a:ea typeface="Century"/>
              <a:cs typeface="Century"/>
              <a:sym typeface="Century"/>
            </a:endParaRPr>
          </a:p>
          <a:p>
            <a:pPr indent="0" lvl="0" marL="0" rtl="0" algn="l">
              <a:spcBef>
                <a:spcPts val="0"/>
              </a:spcBef>
              <a:spcAft>
                <a:spcPts val="0"/>
              </a:spcAft>
              <a:buClr>
                <a:srgbClr val="000000"/>
              </a:buClr>
              <a:buSzPts val="1400"/>
              <a:buFont typeface="Arial"/>
              <a:buNone/>
            </a:pPr>
            <a:r>
              <a:rPr lang="en" sz="1400">
                <a:solidFill>
                  <a:srgbClr val="000000"/>
                </a:solidFill>
                <a:latin typeface="Century"/>
                <a:ea typeface="Century"/>
                <a:cs typeface="Century"/>
                <a:sym typeface="Century"/>
              </a:rPr>
              <a:t>Neural networks are information processing systems with interconnected neurons. Using certain algorithms, they can recognize, cluster, and classify hidden patterns and correlations in raw data and continually learn and improve – over time.</a:t>
            </a:r>
            <a:endParaRPr sz="1400">
              <a:solidFill>
                <a:srgbClr val="000000"/>
              </a:solidFill>
              <a:latin typeface="Century"/>
              <a:ea typeface="Century"/>
              <a:cs typeface="Century"/>
              <a:sym typeface="Century"/>
            </a:endParaRPr>
          </a:p>
          <a:p>
            <a:pPr indent="0" lvl="0" marL="0" rtl="0" algn="l">
              <a:lnSpc>
                <a:spcPct val="100000"/>
              </a:lnSpc>
              <a:spcBef>
                <a:spcPts val="1200"/>
              </a:spcBef>
              <a:spcAft>
                <a:spcPts val="0"/>
              </a:spcAft>
              <a:buClr>
                <a:srgbClr val="000000"/>
              </a:buClr>
              <a:buSzPts val="3111"/>
              <a:buFont typeface="Arial"/>
              <a:buNone/>
            </a:pPr>
            <a:r>
              <a:t/>
            </a:r>
            <a:endParaRPr sz="2800">
              <a:solidFill>
                <a:srgbClr val="000000"/>
              </a:solidFill>
              <a:latin typeface="Century"/>
              <a:ea typeface="Century"/>
              <a:cs typeface="Century"/>
              <a:sym typeface="Century"/>
            </a:endParaRPr>
          </a:p>
        </p:txBody>
      </p:sp>
      <p:pic>
        <p:nvPicPr>
          <p:cNvPr id="149" name="Google Shape;149;p15"/>
          <p:cNvPicPr preferRelativeResize="0"/>
          <p:nvPr/>
        </p:nvPicPr>
        <p:blipFill rotWithShape="1">
          <a:blip r:embed="rId3">
            <a:alphaModFix/>
          </a:blip>
          <a:srcRect b="0" l="0" r="0" t="0"/>
          <a:stretch/>
        </p:blipFill>
        <p:spPr>
          <a:xfrm>
            <a:off x="2410500" y="2205078"/>
            <a:ext cx="4323000" cy="2532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3" name="Shape 153"/>
        <p:cNvGrpSpPr/>
        <p:nvPr/>
      </p:nvGrpSpPr>
      <p:grpSpPr>
        <a:xfrm>
          <a:off x="0" y="0"/>
          <a:ext cx="0" cy="0"/>
          <a:chOff x="0" y="0"/>
          <a:chExt cx="0" cy="0"/>
        </a:xfrm>
      </p:grpSpPr>
      <p:sp>
        <p:nvSpPr>
          <p:cNvPr id="154" name="Google Shape;154;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rgbClr val="000000"/>
              </a:buClr>
              <a:buSzPts val="3111"/>
              <a:buFont typeface="Arial"/>
              <a:buNone/>
            </a:pPr>
            <a:r>
              <a:rPr lang="en" sz="2800">
                <a:solidFill>
                  <a:srgbClr val="000000"/>
                </a:solidFill>
                <a:latin typeface="Century"/>
                <a:ea typeface="Century"/>
                <a:cs typeface="Century"/>
                <a:sym typeface="Century"/>
              </a:rPr>
              <a:t>How Artificial Neural Networks Works?</a:t>
            </a:r>
            <a:endParaRPr/>
          </a:p>
        </p:txBody>
      </p:sp>
      <p:sp>
        <p:nvSpPr>
          <p:cNvPr id="155" name="Google Shape;155;p16"/>
          <p:cNvSpPr txBox="1"/>
          <p:nvPr>
            <p:ph idx="1" type="body"/>
          </p:nvPr>
        </p:nvSpPr>
        <p:spPr>
          <a:xfrm>
            <a:off x="1250525" y="968650"/>
            <a:ext cx="7038900" cy="4033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rgbClr val="000000"/>
                </a:solidFill>
                <a:latin typeface="Century"/>
                <a:ea typeface="Century"/>
                <a:cs typeface="Century"/>
                <a:sym typeface="Century"/>
              </a:rPr>
              <a:t>The output from each neuron transmits data to the next layer in the network. This causes the output of one node to be the input of the next node. The process of passing data from one layer to the next is called a </a:t>
            </a:r>
            <a:r>
              <a:rPr lang="en" sz="1400">
                <a:solidFill>
                  <a:srgbClr val="000000"/>
                </a:solidFill>
                <a:highlight>
                  <a:srgbClr val="C9DAF8"/>
                </a:highlight>
                <a:latin typeface="Century"/>
                <a:ea typeface="Century"/>
                <a:cs typeface="Century"/>
                <a:sym typeface="Century"/>
              </a:rPr>
              <a:t>feed-forward operation</a:t>
            </a:r>
            <a:r>
              <a:rPr lang="en" sz="1400">
                <a:solidFill>
                  <a:srgbClr val="000000"/>
                </a:solidFill>
                <a:latin typeface="Century"/>
                <a:ea typeface="Century"/>
                <a:cs typeface="Century"/>
                <a:sym typeface="Century"/>
              </a:rPr>
              <a:t>.</a:t>
            </a:r>
            <a:endParaRPr sz="1400">
              <a:solidFill>
                <a:srgbClr val="000000"/>
              </a:solidFill>
              <a:latin typeface="Century"/>
              <a:ea typeface="Century"/>
              <a:cs typeface="Century"/>
              <a:sym typeface="Century"/>
            </a:endParaRPr>
          </a:p>
          <a:p>
            <a:pPr indent="0" lvl="0" marL="0" rtl="0" algn="l">
              <a:spcBef>
                <a:spcPts val="1200"/>
              </a:spcBef>
              <a:spcAft>
                <a:spcPts val="0"/>
              </a:spcAft>
              <a:buNone/>
            </a:pPr>
            <a:r>
              <a:rPr lang="en" sz="1400">
                <a:solidFill>
                  <a:srgbClr val="000000"/>
                </a:solidFill>
                <a:latin typeface="Century"/>
                <a:ea typeface="Century"/>
                <a:cs typeface="Century"/>
                <a:sym typeface="Century"/>
              </a:rPr>
              <a:t>In a neural network, we update the weights of neurons based on the error in the output. This process is known as </a:t>
            </a:r>
            <a:r>
              <a:rPr lang="en" sz="1400">
                <a:solidFill>
                  <a:srgbClr val="000000"/>
                </a:solidFill>
                <a:highlight>
                  <a:srgbClr val="C9DAF8"/>
                </a:highlight>
                <a:latin typeface="Century"/>
                <a:ea typeface="Century"/>
                <a:cs typeface="Century"/>
                <a:sym typeface="Century"/>
              </a:rPr>
              <a:t>back propagation</a:t>
            </a:r>
            <a:r>
              <a:rPr lang="en" sz="1400">
                <a:solidFill>
                  <a:srgbClr val="000000"/>
                </a:solidFill>
                <a:latin typeface="Century"/>
                <a:ea typeface="Century"/>
                <a:cs typeface="Century"/>
                <a:sym typeface="Century"/>
              </a:rPr>
              <a:t>. Activation functions enable backpropagation as gradients are provided with error to update weights and deviations.</a:t>
            </a:r>
            <a:endParaRPr sz="1400">
              <a:solidFill>
                <a:srgbClr val="000000"/>
              </a:solidFill>
              <a:latin typeface="Century"/>
              <a:ea typeface="Century"/>
              <a:cs typeface="Century"/>
              <a:sym typeface="Century"/>
            </a:endParaRPr>
          </a:p>
          <a:p>
            <a:pPr indent="0" lvl="0" marL="0" rtl="0" algn="l">
              <a:spcBef>
                <a:spcPts val="1200"/>
              </a:spcBef>
              <a:spcAft>
                <a:spcPts val="0"/>
              </a:spcAft>
              <a:buNone/>
            </a:pPr>
            <a:r>
              <a:t/>
            </a:r>
            <a:endParaRPr sz="1400">
              <a:solidFill>
                <a:srgbClr val="000000"/>
              </a:solidFill>
              <a:latin typeface="Century"/>
              <a:ea typeface="Century"/>
              <a:cs typeface="Century"/>
              <a:sym typeface="Century"/>
            </a:endParaRPr>
          </a:p>
        </p:txBody>
      </p:sp>
      <p:pic>
        <p:nvPicPr>
          <p:cNvPr id="156" name="Google Shape;156;p16"/>
          <p:cNvPicPr preferRelativeResize="0"/>
          <p:nvPr/>
        </p:nvPicPr>
        <p:blipFill rotWithShape="1">
          <a:blip r:embed="rId3">
            <a:alphaModFix/>
          </a:blip>
          <a:srcRect b="0" l="0" r="0" t="0"/>
          <a:stretch/>
        </p:blipFill>
        <p:spPr>
          <a:xfrm>
            <a:off x="2774100" y="2665088"/>
            <a:ext cx="3227101" cy="24203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0" name="Shape 160"/>
        <p:cNvGrpSpPr/>
        <p:nvPr/>
      </p:nvGrpSpPr>
      <p:grpSpPr>
        <a:xfrm>
          <a:off x="0" y="0"/>
          <a:ext cx="0" cy="0"/>
          <a:chOff x="0" y="0"/>
          <a:chExt cx="0" cy="0"/>
        </a:xfrm>
      </p:grpSpPr>
      <p:sp>
        <p:nvSpPr>
          <p:cNvPr id="161" name="Google Shape;161;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320">
                <a:solidFill>
                  <a:srgbClr val="000000"/>
                </a:solidFill>
                <a:latin typeface="Century"/>
                <a:ea typeface="Century"/>
                <a:cs typeface="Century"/>
                <a:sym typeface="Century"/>
              </a:rPr>
              <a:t>Uses of Deep Learning In Real World</a:t>
            </a:r>
            <a:endParaRPr sz="3320">
              <a:solidFill>
                <a:srgbClr val="000000"/>
              </a:solidFill>
              <a:latin typeface="Century"/>
              <a:ea typeface="Century"/>
              <a:cs typeface="Century"/>
              <a:sym typeface="Century"/>
            </a:endParaRPr>
          </a:p>
          <a:p>
            <a:pPr indent="-439419" lvl="0" marL="457200" rtl="0" algn="l">
              <a:spcBef>
                <a:spcPts val="0"/>
              </a:spcBef>
              <a:spcAft>
                <a:spcPts val="0"/>
              </a:spcAft>
              <a:buClr>
                <a:srgbClr val="000000"/>
              </a:buClr>
              <a:buSzPts val="3320"/>
              <a:buFont typeface="Century"/>
              <a:buAutoNum type="arabicPeriod"/>
            </a:pPr>
            <a:r>
              <a:rPr lang="en" sz="3320">
                <a:solidFill>
                  <a:srgbClr val="000000"/>
                </a:solidFill>
                <a:latin typeface="Century"/>
                <a:ea typeface="Century"/>
                <a:cs typeface="Century"/>
                <a:sym typeface="Century"/>
              </a:rPr>
              <a:t>Image Classification</a:t>
            </a:r>
            <a:endParaRPr sz="3320">
              <a:solidFill>
                <a:srgbClr val="000000"/>
              </a:solidFill>
              <a:latin typeface="Century"/>
              <a:ea typeface="Century"/>
              <a:cs typeface="Century"/>
              <a:sym typeface="Century"/>
            </a:endParaRPr>
          </a:p>
        </p:txBody>
      </p:sp>
      <p:sp>
        <p:nvSpPr>
          <p:cNvPr id="162" name="Google Shape;162;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3" name="Google Shape;163;p17"/>
          <p:cNvPicPr preferRelativeResize="0"/>
          <p:nvPr/>
        </p:nvPicPr>
        <p:blipFill rotWithShape="1">
          <a:blip r:embed="rId3">
            <a:alphaModFix/>
          </a:blip>
          <a:srcRect b="0" l="0" r="0" t="0"/>
          <a:stretch/>
        </p:blipFill>
        <p:spPr>
          <a:xfrm>
            <a:off x="1673925" y="1595500"/>
            <a:ext cx="5796125" cy="32604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7" name="Shape 167"/>
        <p:cNvGrpSpPr/>
        <p:nvPr/>
      </p:nvGrpSpPr>
      <p:grpSpPr>
        <a:xfrm>
          <a:off x="0" y="0"/>
          <a:ext cx="0" cy="0"/>
          <a:chOff x="0" y="0"/>
          <a:chExt cx="0" cy="0"/>
        </a:xfrm>
      </p:grpSpPr>
      <p:sp>
        <p:nvSpPr>
          <p:cNvPr id="168" name="Google Shape;168;p18"/>
          <p:cNvSpPr txBox="1"/>
          <p:nvPr>
            <p:ph type="title"/>
          </p:nvPr>
        </p:nvSpPr>
        <p:spPr>
          <a:xfrm>
            <a:off x="1297500" y="393750"/>
            <a:ext cx="7038900" cy="6396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DeepD2. </a:t>
            </a:r>
            <a:r>
              <a:rPr lang="en" sz="2800">
                <a:solidFill>
                  <a:srgbClr val="000000"/>
                </a:solidFill>
                <a:latin typeface="Century"/>
                <a:ea typeface="Century"/>
                <a:cs typeface="Century"/>
                <a:sym typeface="Century"/>
              </a:rPr>
              <a:t>2. DeepFake</a:t>
            </a:r>
            <a:endParaRPr/>
          </a:p>
        </p:txBody>
      </p:sp>
      <p:sp>
        <p:nvSpPr>
          <p:cNvPr id="169" name="Google Shape;169;p18"/>
          <p:cNvSpPr txBox="1"/>
          <p:nvPr>
            <p:ph idx="1" type="body"/>
          </p:nvPr>
        </p:nvSpPr>
        <p:spPr>
          <a:xfrm>
            <a:off x="1297500" y="1033350"/>
            <a:ext cx="7038900" cy="344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rgbClr val="000000"/>
                </a:solidFill>
                <a:latin typeface="Century"/>
                <a:ea typeface="Century"/>
                <a:cs typeface="Century"/>
                <a:sym typeface="Century"/>
              </a:rPr>
              <a:t>Replacing a person in an existing image or video with another person's image using artificial neural networks with DeepFake.</a:t>
            </a:r>
            <a:endParaRPr sz="1400">
              <a:solidFill>
                <a:srgbClr val="000000"/>
              </a:solidFill>
              <a:latin typeface="Century"/>
              <a:ea typeface="Century"/>
              <a:cs typeface="Century"/>
              <a:sym typeface="Century"/>
            </a:endParaRPr>
          </a:p>
          <a:p>
            <a:pPr indent="0" lvl="0" marL="0" rtl="0" algn="l">
              <a:spcBef>
                <a:spcPts val="1200"/>
              </a:spcBef>
              <a:spcAft>
                <a:spcPts val="0"/>
              </a:spcAft>
              <a:buNone/>
            </a:pPr>
            <a:r>
              <a:t/>
            </a:r>
            <a:endParaRPr sz="1400">
              <a:solidFill>
                <a:srgbClr val="000000"/>
              </a:solidFill>
              <a:latin typeface="Century"/>
              <a:ea typeface="Century"/>
              <a:cs typeface="Century"/>
              <a:sym typeface="Century"/>
            </a:endParaRPr>
          </a:p>
          <a:p>
            <a:pPr indent="0" lvl="0" marL="0" rtl="0" algn="l">
              <a:spcBef>
                <a:spcPts val="1200"/>
              </a:spcBef>
              <a:spcAft>
                <a:spcPts val="1200"/>
              </a:spcAft>
              <a:buNone/>
            </a:pPr>
            <a:r>
              <a:t/>
            </a:r>
            <a:endParaRPr sz="1400">
              <a:solidFill>
                <a:srgbClr val="000000"/>
              </a:solidFill>
              <a:latin typeface="Century"/>
              <a:ea typeface="Century"/>
              <a:cs typeface="Century"/>
              <a:sym typeface="Century"/>
            </a:endParaRPr>
          </a:p>
        </p:txBody>
      </p:sp>
      <p:pic>
        <p:nvPicPr>
          <p:cNvPr id="170" name="Google Shape;170;p18"/>
          <p:cNvPicPr preferRelativeResize="0"/>
          <p:nvPr/>
        </p:nvPicPr>
        <p:blipFill rotWithShape="1">
          <a:blip r:embed="rId3">
            <a:alphaModFix/>
          </a:blip>
          <a:srcRect b="13647" l="0" r="0" t="12382"/>
          <a:stretch/>
        </p:blipFill>
        <p:spPr>
          <a:xfrm>
            <a:off x="2055050" y="2113775"/>
            <a:ext cx="5096525" cy="2734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